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8" r:id="rId3"/>
    <p:sldId id="283" r:id="rId4"/>
    <p:sldId id="277" r:id="rId5"/>
    <p:sldId id="282" r:id="rId6"/>
    <p:sldId id="272" r:id="rId7"/>
    <p:sldId id="257" r:id="rId8"/>
    <p:sldId id="280" r:id="rId9"/>
    <p:sldId id="284" r:id="rId10"/>
    <p:sldId id="267" r:id="rId11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D693FF-C7B4-40B7-BFDF-10EFF82ABBC7}" v="9" dt="2024-02-29T08:16:29.51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134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259" y="2550413"/>
            <a:ext cx="10571480" cy="953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9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9942" y="2047443"/>
            <a:ext cx="10472115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6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9942" y="2047443"/>
            <a:ext cx="10472115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3852037" y="0"/>
                </a:moveTo>
                <a:lnTo>
                  <a:pt x="0" y="0"/>
                </a:lnTo>
                <a:lnTo>
                  <a:pt x="0" y="6857999"/>
                </a:lnTo>
                <a:lnTo>
                  <a:pt x="12192000" y="6857999"/>
                </a:lnTo>
                <a:lnTo>
                  <a:pt x="12192000" y="3841115"/>
                </a:lnTo>
                <a:lnTo>
                  <a:pt x="12053443" y="3907154"/>
                </a:lnTo>
                <a:lnTo>
                  <a:pt x="12004662" y="3928279"/>
                </a:lnTo>
                <a:lnTo>
                  <a:pt x="11955836" y="3948640"/>
                </a:lnTo>
                <a:lnTo>
                  <a:pt x="11906964" y="3968250"/>
                </a:lnTo>
                <a:lnTo>
                  <a:pt x="11858046" y="3987123"/>
                </a:lnTo>
                <a:lnTo>
                  <a:pt x="11809082" y="4005269"/>
                </a:lnTo>
                <a:lnTo>
                  <a:pt x="11760073" y="4022702"/>
                </a:lnTo>
                <a:lnTo>
                  <a:pt x="11711017" y="4039434"/>
                </a:lnTo>
                <a:lnTo>
                  <a:pt x="11661916" y="4055477"/>
                </a:lnTo>
                <a:lnTo>
                  <a:pt x="11612769" y="4070845"/>
                </a:lnTo>
                <a:lnTo>
                  <a:pt x="11563576" y="4085548"/>
                </a:lnTo>
                <a:lnTo>
                  <a:pt x="11514337" y="4099601"/>
                </a:lnTo>
                <a:lnTo>
                  <a:pt x="11465053" y="4113015"/>
                </a:lnTo>
                <a:lnTo>
                  <a:pt x="11415723" y="4125803"/>
                </a:lnTo>
                <a:lnTo>
                  <a:pt x="11366348" y="4137978"/>
                </a:lnTo>
                <a:lnTo>
                  <a:pt x="11316927" y="4149550"/>
                </a:lnTo>
                <a:lnTo>
                  <a:pt x="11267461" y="4160535"/>
                </a:lnTo>
                <a:lnTo>
                  <a:pt x="11217949" y="4170942"/>
                </a:lnTo>
                <a:lnTo>
                  <a:pt x="11168392" y="4180786"/>
                </a:lnTo>
                <a:lnTo>
                  <a:pt x="11118789" y="4190079"/>
                </a:lnTo>
                <a:lnTo>
                  <a:pt x="11069141" y="4198832"/>
                </a:lnTo>
                <a:lnTo>
                  <a:pt x="11019448" y="4207059"/>
                </a:lnTo>
                <a:lnTo>
                  <a:pt x="10969710" y="4214772"/>
                </a:lnTo>
                <a:lnTo>
                  <a:pt x="10919926" y="4221984"/>
                </a:lnTo>
                <a:lnTo>
                  <a:pt x="10870097" y="4228706"/>
                </a:lnTo>
                <a:lnTo>
                  <a:pt x="10820223" y="4234951"/>
                </a:lnTo>
                <a:lnTo>
                  <a:pt x="10770303" y="4240733"/>
                </a:lnTo>
                <a:lnTo>
                  <a:pt x="10720339" y="4246062"/>
                </a:lnTo>
                <a:lnTo>
                  <a:pt x="10670329" y="4250953"/>
                </a:lnTo>
                <a:lnTo>
                  <a:pt x="10620275" y="4255416"/>
                </a:lnTo>
                <a:lnTo>
                  <a:pt x="10570175" y="4259465"/>
                </a:lnTo>
                <a:lnTo>
                  <a:pt x="10520031" y="4263112"/>
                </a:lnTo>
                <a:lnTo>
                  <a:pt x="10469841" y="4266370"/>
                </a:lnTo>
                <a:lnTo>
                  <a:pt x="10419607" y="4269250"/>
                </a:lnTo>
                <a:lnTo>
                  <a:pt x="10369328" y="4271767"/>
                </a:lnTo>
                <a:lnTo>
                  <a:pt x="10319004" y="4273931"/>
                </a:lnTo>
                <a:lnTo>
                  <a:pt x="9808086" y="4293984"/>
                </a:lnTo>
                <a:lnTo>
                  <a:pt x="9655044" y="4298876"/>
                </a:lnTo>
                <a:lnTo>
                  <a:pt x="9552999" y="4301516"/>
                </a:lnTo>
                <a:lnTo>
                  <a:pt x="9450909" y="4303535"/>
                </a:lnTo>
                <a:lnTo>
                  <a:pt x="9348750" y="4304824"/>
                </a:lnTo>
                <a:lnTo>
                  <a:pt x="9246498" y="4305279"/>
                </a:lnTo>
                <a:lnTo>
                  <a:pt x="9144127" y="4304792"/>
                </a:lnTo>
                <a:lnTo>
                  <a:pt x="9092653" y="4303933"/>
                </a:lnTo>
                <a:lnTo>
                  <a:pt x="9041177" y="4302514"/>
                </a:lnTo>
                <a:lnTo>
                  <a:pt x="8989697" y="4300555"/>
                </a:lnTo>
                <a:lnTo>
                  <a:pt x="8938210" y="4298076"/>
                </a:lnTo>
                <a:lnTo>
                  <a:pt x="8886713" y="4295098"/>
                </a:lnTo>
                <a:lnTo>
                  <a:pt x="8835206" y="4291641"/>
                </a:lnTo>
                <a:lnTo>
                  <a:pt x="8783684" y="4287727"/>
                </a:lnTo>
                <a:lnTo>
                  <a:pt x="8732147" y="4283374"/>
                </a:lnTo>
                <a:lnTo>
                  <a:pt x="8680591" y="4278605"/>
                </a:lnTo>
                <a:lnTo>
                  <a:pt x="8629014" y="4273438"/>
                </a:lnTo>
                <a:lnTo>
                  <a:pt x="8577415" y="4267896"/>
                </a:lnTo>
                <a:lnTo>
                  <a:pt x="8525791" y="4261998"/>
                </a:lnTo>
                <a:lnTo>
                  <a:pt x="8474139" y="4255764"/>
                </a:lnTo>
                <a:lnTo>
                  <a:pt x="8422458" y="4249216"/>
                </a:lnTo>
                <a:lnTo>
                  <a:pt x="8370744" y="4242373"/>
                </a:lnTo>
                <a:lnTo>
                  <a:pt x="8318996" y="4235256"/>
                </a:lnTo>
                <a:lnTo>
                  <a:pt x="8215389" y="4220284"/>
                </a:lnTo>
                <a:lnTo>
                  <a:pt x="8111617" y="4204462"/>
                </a:lnTo>
                <a:lnTo>
                  <a:pt x="7990897" y="4183746"/>
                </a:lnTo>
                <a:lnTo>
                  <a:pt x="7835606" y="4155609"/>
                </a:lnTo>
                <a:lnTo>
                  <a:pt x="7550511" y="4102016"/>
                </a:lnTo>
                <a:lnTo>
                  <a:pt x="7162117" y="4026874"/>
                </a:lnTo>
                <a:lnTo>
                  <a:pt x="6682669" y="3931943"/>
                </a:lnTo>
                <a:lnTo>
                  <a:pt x="6209664" y="3836212"/>
                </a:lnTo>
                <a:lnTo>
                  <a:pt x="5837479" y="3759055"/>
                </a:lnTo>
                <a:lnTo>
                  <a:pt x="5613549" y="3711331"/>
                </a:lnTo>
                <a:lnTo>
                  <a:pt x="5468239" y="3679317"/>
                </a:lnTo>
                <a:lnTo>
                  <a:pt x="5417386" y="3666358"/>
                </a:lnTo>
                <a:lnTo>
                  <a:pt x="5349687" y="3646495"/>
                </a:lnTo>
                <a:lnTo>
                  <a:pt x="5310170" y="3634206"/>
                </a:lnTo>
                <a:lnTo>
                  <a:pt x="5267219" y="3620468"/>
                </a:lnTo>
                <a:lnTo>
                  <a:pt x="5221095" y="3605375"/>
                </a:lnTo>
                <a:lnTo>
                  <a:pt x="5172056" y="3589019"/>
                </a:lnTo>
                <a:lnTo>
                  <a:pt x="5066274" y="3552890"/>
                </a:lnTo>
                <a:lnTo>
                  <a:pt x="4951947" y="3512821"/>
                </a:lnTo>
                <a:lnTo>
                  <a:pt x="4831150" y="3469555"/>
                </a:lnTo>
                <a:lnTo>
                  <a:pt x="4705960" y="3423833"/>
                </a:lnTo>
                <a:lnTo>
                  <a:pt x="4578451" y="3376396"/>
                </a:lnTo>
                <a:lnTo>
                  <a:pt x="4450699" y="3327987"/>
                </a:lnTo>
                <a:lnTo>
                  <a:pt x="4324778" y="3279346"/>
                </a:lnTo>
                <a:lnTo>
                  <a:pt x="4202764" y="3231215"/>
                </a:lnTo>
                <a:lnTo>
                  <a:pt x="4143870" y="3207572"/>
                </a:lnTo>
                <a:lnTo>
                  <a:pt x="4086732" y="3184335"/>
                </a:lnTo>
                <a:lnTo>
                  <a:pt x="4031608" y="3161597"/>
                </a:lnTo>
                <a:lnTo>
                  <a:pt x="3978757" y="3139449"/>
                </a:lnTo>
                <a:lnTo>
                  <a:pt x="3928440" y="3117985"/>
                </a:lnTo>
                <a:lnTo>
                  <a:pt x="3880915" y="3097297"/>
                </a:lnTo>
                <a:lnTo>
                  <a:pt x="3836442" y="3077479"/>
                </a:lnTo>
                <a:lnTo>
                  <a:pt x="3795281" y="3058622"/>
                </a:lnTo>
                <a:lnTo>
                  <a:pt x="3757690" y="3040819"/>
                </a:lnTo>
                <a:lnTo>
                  <a:pt x="3694258" y="3008748"/>
                </a:lnTo>
                <a:lnTo>
                  <a:pt x="3648222" y="2982007"/>
                </a:lnTo>
                <a:lnTo>
                  <a:pt x="3616325" y="2953512"/>
                </a:lnTo>
                <a:lnTo>
                  <a:pt x="3655634" y="2937618"/>
                </a:lnTo>
                <a:lnTo>
                  <a:pt x="3694793" y="2933636"/>
                </a:lnTo>
                <a:lnTo>
                  <a:pt x="3733949" y="2937536"/>
                </a:lnTo>
                <a:lnTo>
                  <a:pt x="3812841" y="2952862"/>
                </a:lnTo>
                <a:lnTo>
                  <a:pt x="3852872" y="2956226"/>
                </a:lnTo>
                <a:lnTo>
                  <a:pt x="3893489" y="2951352"/>
                </a:lnTo>
                <a:lnTo>
                  <a:pt x="3934841" y="2934208"/>
                </a:lnTo>
                <a:lnTo>
                  <a:pt x="3890124" y="2904769"/>
                </a:lnTo>
                <a:lnTo>
                  <a:pt x="3844601" y="2881722"/>
                </a:lnTo>
                <a:lnTo>
                  <a:pt x="3798449" y="2864054"/>
                </a:lnTo>
                <a:lnTo>
                  <a:pt x="3751845" y="2850752"/>
                </a:lnTo>
                <a:lnTo>
                  <a:pt x="3704966" y="2840804"/>
                </a:lnTo>
                <a:lnTo>
                  <a:pt x="3657988" y="2833198"/>
                </a:lnTo>
                <a:lnTo>
                  <a:pt x="3611088" y="2826921"/>
                </a:lnTo>
                <a:lnTo>
                  <a:pt x="3564444" y="2820960"/>
                </a:lnTo>
                <a:lnTo>
                  <a:pt x="3518232" y="2814303"/>
                </a:lnTo>
                <a:lnTo>
                  <a:pt x="3472629" y="2805939"/>
                </a:lnTo>
                <a:lnTo>
                  <a:pt x="3427812" y="2794853"/>
                </a:lnTo>
                <a:lnTo>
                  <a:pt x="3383957" y="2780035"/>
                </a:lnTo>
                <a:lnTo>
                  <a:pt x="3341242" y="2760472"/>
                </a:lnTo>
                <a:lnTo>
                  <a:pt x="3351189" y="2717548"/>
                </a:lnTo>
                <a:lnTo>
                  <a:pt x="3372718" y="2693350"/>
                </a:lnTo>
                <a:lnTo>
                  <a:pt x="3398850" y="2677865"/>
                </a:lnTo>
                <a:lnTo>
                  <a:pt x="3422604" y="2661074"/>
                </a:lnTo>
                <a:lnTo>
                  <a:pt x="3391622" y="2610828"/>
                </a:lnTo>
                <a:lnTo>
                  <a:pt x="3345823" y="2590622"/>
                </a:lnTo>
                <a:lnTo>
                  <a:pt x="3299640" y="2572175"/>
                </a:lnTo>
                <a:lnTo>
                  <a:pt x="3253111" y="2555316"/>
                </a:lnTo>
                <a:lnTo>
                  <a:pt x="3206272" y="2539873"/>
                </a:lnTo>
                <a:lnTo>
                  <a:pt x="3159160" y="2525675"/>
                </a:lnTo>
                <a:lnTo>
                  <a:pt x="3111810" y="2512550"/>
                </a:lnTo>
                <a:lnTo>
                  <a:pt x="3064261" y="2500328"/>
                </a:lnTo>
                <a:lnTo>
                  <a:pt x="3016548" y="2488836"/>
                </a:lnTo>
                <a:lnTo>
                  <a:pt x="2968708" y="2477904"/>
                </a:lnTo>
                <a:lnTo>
                  <a:pt x="2920778" y="2467360"/>
                </a:lnTo>
                <a:lnTo>
                  <a:pt x="2776812" y="2436343"/>
                </a:lnTo>
                <a:lnTo>
                  <a:pt x="2728887" y="2425638"/>
                </a:lnTo>
                <a:lnTo>
                  <a:pt x="2681055" y="2414464"/>
                </a:lnTo>
                <a:lnTo>
                  <a:pt x="2633353" y="2402651"/>
                </a:lnTo>
                <a:lnTo>
                  <a:pt x="2585817" y="2390026"/>
                </a:lnTo>
                <a:lnTo>
                  <a:pt x="2538484" y="2376418"/>
                </a:lnTo>
                <a:lnTo>
                  <a:pt x="2491390" y="2361656"/>
                </a:lnTo>
                <a:lnTo>
                  <a:pt x="2444573" y="2345569"/>
                </a:lnTo>
                <a:lnTo>
                  <a:pt x="2398068" y="2327985"/>
                </a:lnTo>
                <a:lnTo>
                  <a:pt x="2351913" y="2308733"/>
                </a:lnTo>
                <a:lnTo>
                  <a:pt x="2402617" y="2300000"/>
                </a:lnTo>
                <a:lnTo>
                  <a:pt x="2453234" y="2293228"/>
                </a:lnTo>
                <a:lnTo>
                  <a:pt x="2503777" y="2288257"/>
                </a:lnTo>
                <a:lnTo>
                  <a:pt x="2554259" y="2284929"/>
                </a:lnTo>
                <a:lnTo>
                  <a:pt x="2604694" y="2283085"/>
                </a:lnTo>
                <a:lnTo>
                  <a:pt x="2655096" y="2282566"/>
                </a:lnTo>
                <a:lnTo>
                  <a:pt x="2705477" y="2283213"/>
                </a:lnTo>
                <a:lnTo>
                  <a:pt x="2755853" y="2284867"/>
                </a:lnTo>
                <a:lnTo>
                  <a:pt x="2806235" y="2287369"/>
                </a:lnTo>
                <a:lnTo>
                  <a:pt x="2856638" y="2290561"/>
                </a:lnTo>
                <a:lnTo>
                  <a:pt x="2907075" y="2294283"/>
                </a:lnTo>
                <a:lnTo>
                  <a:pt x="2957560" y="2298377"/>
                </a:lnTo>
                <a:lnTo>
                  <a:pt x="3109436" y="2311301"/>
                </a:lnTo>
                <a:lnTo>
                  <a:pt x="3160248" y="2315294"/>
                </a:lnTo>
                <a:lnTo>
                  <a:pt x="3211175" y="2318863"/>
                </a:lnTo>
                <a:lnTo>
                  <a:pt x="3262231" y="2321852"/>
                </a:lnTo>
                <a:lnTo>
                  <a:pt x="3313429" y="2324100"/>
                </a:lnTo>
                <a:lnTo>
                  <a:pt x="3286244" y="2278044"/>
                </a:lnTo>
                <a:lnTo>
                  <a:pt x="3253867" y="2253694"/>
                </a:lnTo>
                <a:lnTo>
                  <a:pt x="3220346" y="2239464"/>
                </a:lnTo>
                <a:lnTo>
                  <a:pt x="3189732" y="2223770"/>
                </a:lnTo>
                <a:lnTo>
                  <a:pt x="3155309" y="2197443"/>
                </a:lnTo>
                <a:lnTo>
                  <a:pt x="3130184" y="2166794"/>
                </a:lnTo>
                <a:lnTo>
                  <a:pt x="3120134" y="2126025"/>
                </a:lnTo>
                <a:lnTo>
                  <a:pt x="3130931" y="2069338"/>
                </a:lnTo>
                <a:lnTo>
                  <a:pt x="3141638" y="2016123"/>
                </a:lnTo>
                <a:lnTo>
                  <a:pt x="3130581" y="1979564"/>
                </a:lnTo>
                <a:lnTo>
                  <a:pt x="3102713" y="1953127"/>
                </a:lnTo>
                <a:lnTo>
                  <a:pt x="3062986" y="1930273"/>
                </a:lnTo>
                <a:lnTo>
                  <a:pt x="3018010" y="1908009"/>
                </a:lnTo>
                <a:lnTo>
                  <a:pt x="2972261" y="1891457"/>
                </a:lnTo>
                <a:lnTo>
                  <a:pt x="2925885" y="1879624"/>
                </a:lnTo>
                <a:lnTo>
                  <a:pt x="2879031" y="1871515"/>
                </a:lnTo>
                <a:lnTo>
                  <a:pt x="2831846" y="1866138"/>
                </a:lnTo>
                <a:lnTo>
                  <a:pt x="2784478" y="1862497"/>
                </a:lnTo>
                <a:lnTo>
                  <a:pt x="2737075" y="1859601"/>
                </a:lnTo>
                <a:lnTo>
                  <a:pt x="2689784" y="1856454"/>
                </a:lnTo>
                <a:lnTo>
                  <a:pt x="2642755" y="1852064"/>
                </a:lnTo>
                <a:lnTo>
                  <a:pt x="2596134" y="1845437"/>
                </a:lnTo>
                <a:lnTo>
                  <a:pt x="2549378" y="1841218"/>
                </a:lnTo>
                <a:lnTo>
                  <a:pt x="2498910" y="1838877"/>
                </a:lnTo>
                <a:lnTo>
                  <a:pt x="2451411" y="1832854"/>
                </a:lnTo>
                <a:lnTo>
                  <a:pt x="2413562" y="1817590"/>
                </a:lnTo>
                <a:lnTo>
                  <a:pt x="2370703" y="1731696"/>
                </a:lnTo>
                <a:lnTo>
                  <a:pt x="2345911" y="1690227"/>
                </a:lnTo>
                <a:lnTo>
                  <a:pt x="2318114" y="1661034"/>
                </a:lnTo>
                <a:lnTo>
                  <a:pt x="2255281" y="1631140"/>
                </a:lnTo>
                <a:lnTo>
                  <a:pt x="2185758" y="1625340"/>
                </a:lnTo>
                <a:lnTo>
                  <a:pt x="2113099" y="1626962"/>
                </a:lnTo>
                <a:lnTo>
                  <a:pt x="2076704" y="1625346"/>
                </a:lnTo>
                <a:lnTo>
                  <a:pt x="2034936" y="1617031"/>
                </a:lnTo>
                <a:lnTo>
                  <a:pt x="1978671" y="1576668"/>
                </a:lnTo>
                <a:lnTo>
                  <a:pt x="1957786" y="1504984"/>
                </a:lnTo>
                <a:lnTo>
                  <a:pt x="1960243" y="1457521"/>
                </a:lnTo>
                <a:lnTo>
                  <a:pt x="1971102" y="1402375"/>
                </a:lnTo>
                <a:lnTo>
                  <a:pt x="1990217" y="1339596"/>
                </a:lnTo>
                <a:lnTo>
                  <a:pt x="1963941" y="1315472"/>
                </a:lnTo>
                <a:lnTo>
                  <a:pt x="1934414" y="1303748"/>
                </a:lnTo>
                <a:lnTo>
                  <a:pt x="1902431" y="1299807"/>
                </a:lnTo>
                <a:lnTo>
                  <a:pt x="1868789" y="1299035"/>
                </a:lnTo>
                <a:lnTo>
                  <a:pt x="1834283" y="1296816"/>
                </a:lnTo>
                <a:lnTo>
                  <a:pt x="1799711" y="1288536"/>
                </a:lnTo>
                <a:lnTo>
                  <a:pt x="1765867" y="1269578"/>
                </a:lnTo>
                <a:lnTo>
                  <a:pt x="1733550" y="1235328"/>
                </a:lnTo>
                <a:lnTo>
                  <a:pt x="1784281" y="1230983"/>
                </a:lnTo>
                <a:lnTo>
                  <a:pt x="1834950" y="1227067"/>
                </a:lnTo>
                <a:lnTo>
                  <a:pt x="1885556" y="1223544"/>
                </a:lnTo>
                <a:lnTo>
                  <a:pt x="1936102" y="1220377"/>
                </a:lnTo>
                <a:lnTo>
                  <a:pt x="1986588" y="1217530"/>
                </a:lnTo>
                <a:lnTo>
                  <a:pt x="2087385" y="1212652"/>
                </a:lnTo>
                <a:lnTo>
                  <a:pt x="2187954" y="1208618"/>
                </a:lnTo>
                <a:lnTo>
                  <a:pt x="2538271" y="1196961"/>
                </a:lnTo>
                <a:lnTo>
                  <a:pt x="2637916" y="1193135"/>
                </a:lnTo>
                <a:lnTo>
                  <a:pt x="2737377" y="1188556"/>
                </a:lnTo>
                <a:lnTo>
                  <a:pt x="2787041" y="1185893"/>
                </a:lnTo>
                <a:lnTo>
                  <a:pt x="2836663" y="1182934"/>
                </a:lnTo>
                <a:lnTo>
                  <a:pt x="2886243" y="1179640"/>
                </a:lnTo>
                <a:lnTo>
                  <a:pt x="2935782" y="1175977"/>
                </a:lnTo>
                <a:lnTo>
                  <a:pt x="2985281" y="1171908"/>
                </a:lnTo>
                <a:lnTo>
                  <a:pt x="3034741" y="1167396"/>
                </a:lnTo>
                <a:lnTo>
                  <a:pt x="3084163" y="1162406"/>
                </a:lnTo>
                <a:lnTo>
                  <a:pt x="3133548" y="1156901"/>
                </a:lnTo>
                <a:lnTo>
                  <a:pt x="3182898" y="1150844"/>
                </a:lnTo>
                <a:lnTo>
                  <a:pt x="3232213" y="1144199"/>
                </a:lnTo>
                <a:lnTo>
                  <a:pt x="3281493" y="1136931"/>
                </a:lnTo>
                <a:lnTo>
                  <a:pt x="3330741" y="1129002"/>
                </a:lnTo>
                <a:lnTo>
                  <a:pt x="3379958" y="1120377"/>
                </a:lnTo>
                <a:lnTo>
                  <a:pt x="3429143" y="1111018"/>
                </a:lnTo>
                <a:lnTo>
                  <a:pt x="3478298" y="1100891"/>
                </a:lnTo>
                <a:lnTo>
                  <a:pt x="3527425" y="1089958"/>
                </a:lnTo>
                <a:lnTo>
                  <a:pt x="3576524" y="1078183"/>
                </a:lnTo>
                <a:lnTo>
                  <a:pt x="3625596" y="1065529"/>
                </a:lnTo>
                <a:lnTo>
                  <a:pt x="3576191" y="1065938"/>
                </a:lnTo>
                <a:lnTo>
                  <a:pt x="3526898" y="1063791"/>
                </a:lnTo>
                <a:lnTo>
                  <a:pt x="3477692" y="1059745"/>
                </a:lnTo>
                <a:lnTo>
                  <a:pt x="3428553" y="1054457"/>
                </a:lnTo>
                <a:lnTo>
                  <a:pt x="3330384" y="1042781"/>
                </a:lnTo>
                <a:lnTo>
                  <a:pt x="3281311" y="1037706"/>
                </a:lnTo>
                <a:lnTo>
                  <a:pt x="3232215" y="1034015"/>
                </a:lnTo>
                <a:lnTo>
                  <a:pt x="3183076" y="1032365"/>
                </a:lnTo>
                <a:lnTo>
                  <a:pt x="3133870" y="1033412"/>
                </a:lnTo>
                <a:lnTo>
                  <a:pt x="3084577" y="1037813"/>
                </a:lnTo>
                <a:lnTo>
                  <a:pt x="3035173" y="1046226"/>
                </a:lnTo>
                <a:lnTo>
                  <a:pt x="3010981" y="1049319"/>
                </a:lnTo>
                <a:lnTo>
                  <a:pt x="2960360" y="1044029"/>
                </a:lnTo>
                <a:lnTo>
                  <a:pt x="2911721" y="1030735"/>
                </a:lnTo>
                <a:lnTo>
                  <a:pt x="2876589" y="995009"/>
                </a:lnTo>
                <a:lnTo>
                  <a:pt x="2871216" y="961263"/>
                </a:lnTo>
                <a:lnTo>
                  <a:pt x="2875472" y="935684"/>
                </a:lnTo>
                <a:lnTo>
                  <a:pt x="2902559" y="900433"/>
                </a:lnTo>
                <a:lnTo>
                  <a:pt x="2962173" y="866282"/>
                </a:lnTo>
                <a:lnTo>
                  <a:pt x="3004515" y="853211"/>
                </a:lnTo>
                <a:lnTo>
                  <a:pt x="3047161" y="849772"/>
                </a:lnTo>
                <a:lnTo>
                  <a:pt x="3089503" y="857092"/>
                </a:lnTo>
                <a:lnTo>
                  <a:pt x="3175576" y="897070"/>
                </a:lnTo>
                <a:lnTo>
                  <a:pt x="3217093" y="903380"/>
                </a:lnTo>
                <a:lnTo>
                  <a:pt x="3256075" y="894670"/>
                </a:lnTo>
                <a:lnTo>
                  <a:pt x="3293113" y="870378"/>
                </a:lnTo>
                <a:lnTo>
                  <a:pt x="3328797" y="829945"/>
                </a:lnTo>
                <a:lnTo>
                  <a:pt x="3363867" y="793376"/>
                </a:lnTo>
                <a:lnTo>
                  <a:pt x="3402174" y="770521"/>
                </a:lnTo>
                <a:lnTo>
                  <a:pt x="3442803" y="757599"/>
                </a:lnTo>
                <a:lnTo>
                  <a:pt x="3484838" y="750828"/>
                </a:lnTo>
                <a:lnTo>
                  <a:pt x="3527365" y="746428"/>
                </a:lnTo>
                <a:lnTo>
                  <a:pt x="3569466" y="740617"/>
                </a:lnTo>
                <a:lnTo>
                  <a:pt x="3654370" y="717619"/>
                </a:lnTo>
                <a:lnTo>
                  <a:pt x="3699597" y="709885"/>
                </a:lnTo>
                <a:lnTo>
                  <a:pt x="3794609" y="697745"/>
                </a:lnTo>
                <a:lnTo>
                  <a:pt x="3845042" y="688612"/>
                </a:lnTo>
                <a:lnTo>
                  <a:pt x="3897858" y="674284"/>
                </a:lnTo>
                <a:lnTo>
                  <a:pt x="3953383" y="652399"/>
                </a:lnTo>
                <a:lnTo>
                  <a:pt x="3905292" y="640020"/>
                </a:lnTo>
                <a:lnTo>
                  <a:pt x="3857681" y="632203"/>
                </a:lnTo>
                <a:lnTo>
                  <a:pt x="3810461" y="628188"/>
                </a:lnTo>
                <a:lnTo>
                  <a:pt x="3763545" y="627216"/>
                </a:lnTo>
                <a:lnTo>
                  <a:pt x="3716845" y="628526"/>
                </a:lnTo>
                <a:lnTo>
                  <a:pt x="3670272" y="631358"/>
                </a:lnTo>
                <a:lnTo>
                  <a:pt x="3577156" y="638548"/>
                </a:lnTo>
                <a:lnTo>
                  <a:pt x="3530437" y="641385"/>
                </a:lnTo>
                <a:lnTo>
                  <a:pt x="3483494" y="642705"/>
                </a:lnTo>
                <a:lnTo>
                  <a:pt x="3436237" y="641746"/>
                </a:lnTo>
                <a:lnTo>
                  <a:pt x="3388581" y="637749"/>
                </a:lnTo>
                <a:lnTo>
                  <a:pt x="3340435" y="629954"/>
                </a:lnTo>
                <a:lnTo>
                  <a:pt x="3291713" y="617601"/>
                </a:lnTo>
                <a:lnTo>
                  <a:pt x="3337318" y="578869"/>
                </a:lnTo>
                <a:lnTo>
                  <a:pt x="3381478" y="556118"/>
                </a:lnTo>
                <a:lnTo>
                  <a:pt x="3424269" y="544734"/>
                </a:lnTo>
                <a:lnTo>
                  <a:pt x="3465768" y="540102"/>
                </a:lnTo>
                <a:lnTo>
                  <a:pt x="3506054" y="537608"/>
                </a:lnTo>
                <a:lnTo>
                  <a:pt x="3545204" y="532638"/>
                </a:lnTo>
                <a:lnTo>
                  <a:pt x="3591613" y="524133"/>
                </a:lnTo>
                <a:lnTo>
                  <a:pt x="3638004" y="517350"/>
                </a:lnTo>
                <a:lnTo>
                  <a:pt x="3730747" y="505507"/>
                </a:lnTo>
                <a:lnTo>
                  <a:pt x="3777106" y="498724"/>
                </a:lnTo>
                <a:lnTo>
                  <a:pt x="3823462" y="490220"/>
                </a:lnTo>
                <a:lnTo>
                  <a:pt x="3875100" y="479722"/>
                </a:lnTo>
                <a:lnTo>
                  <a:pt x="3926281" y="467567"/>
                </a:lnTo>
                <a:lnTo>
                  <a:pt x="3977309" y="454869"/>
                </a:lnTo>
                <a:lnTo>
                  <a:pt x="4028490" y="442744"/>
                </a:lnTo>
                <a:lnTo>
                  <a:pt x="4080129" y="432308"/>
                </a:lnTo>
                <a:lnTo>
                  <a:pt x="4122054" y="426817"/>
                </a:lnTo>
                <a:lnTo>
                  <a:pt x="4164160" y="423262"/>
                </a:lnTo>
                <a:lnTo>
                  <a:pt x="4206097" y="417782"/>
                </a:lnTo>
                <a:lnTo>
                  <a:pt x="4247515" y="406512"/>
                </a:lnTo>
                <a:lnTo>
                  <a:pt x="4288065" y="385591"/>
                </a:lnTo>
                <a:lnTo>
                  <a:pt x="4327398" y="351154"/>
                </a:lnTo>
                <a:lnTo>
                  <a:pt x="4284994" y="320428"/>
                </a:lnTo>
                <a:lnTo>
                  <a:pt x="4241878" y="295725"/>
                </a:lnTo>
                <a:lnTo>
                  <a:pt x="4198084" y="276380"/>
                </a:lnTo>
                <a:lnTo>
                  <a:pt x="4153645" y="261727"/>
                </a:lnTo>
                <a:lnTo>
                  <a:pt x="4108595" y="251102"/>
                </a:lnTo>
                <a:lnTo>
                  <a:pt x="4062967" y="243838"/>
                </a:lnTo>
                <a:lnTo>
                  <a:pt x="4016795" y="239271"/>
                </a:lnTo>
                <a:lnTo>
                  <a:pt x="3970111" y="236735"/>
                </a:lnTo>
                <a:lnTo>
                  <a:pt x="3922949" y="235565"/>
                </a:lnTo>
                <a:lnTo>
                  <a:pt x="3827327" y="234660"/>
                </a:lnTo>
                <a:lnTo>
                  <a:pt x="3778932" y="233595"/>
                </a:lnTo>
                <a:lnTo>
                  <a:pt x="3730194" y="231234"/>
                </a:lnTo>
                <a:lnTo>
                  <a:pt x="3681145" y="226912"/>
                </a:lnTo>
                <a:lnTo>
                  <a:pt x="3631819" y="219964"/>
                </a:lnTo>
                <a:lnTo>
                  <a:pt x="3671013" y="181786"/>
                </a:lnTo>
                <a:lnTo>
                  <a:pt x="3710219" y="160306"/>
                </a:lnTo>
                <a:lnTo>
                  <a:pt x="3748688" y="149024"/>
                </a:lnTo>
                <a:lnTo>
                  <a:pt x="3785669" y="141443"/>
                </a:lnTo>
                <a:lnTo>
                  <a:pt x="3820414" y="131064"/>
                </a:lnTo>
                <a:lnTo>
                  <a:pt x="3858672" y="119570"/>
                </a:lnTo>
                <a:lnTo>
                  <a:pt x="3885311" y="84835"/>
                </a:lnTo>
                <a:lnTo>
                  <a:pt x="3888148" y="66875"/>
                </a:lnTo>
                <a:lnTo>
                  <a:pt x="3887628" y="50688"/>
                </a:lnTo>
                <a:lnTo>
                  <a:pt x="3884203" y="36240"/>
                </a:lnTo>
                <a:lnTo>
                  <a:pt x="3878326" y="23495"/>
                </a:lnTo>
                <a:lnTo>
                  <a:pt x="3852037" y="0"/>
                </a:lnTo>
                <a:close/>
              </a:path>
            </a:pathLst>
          </a:custGeom>
          <a:solidFill>
            <a:srgbClr val="E7E6E6">
              <a:alpha val="50195"/>
            </a:srgbClr>
          </a:solidFill>
        </p:spPr>
        <p:txBody>
          <a:bodyPr wrap="square" lIns="0" tIns="0" rIns="0" bIns="0" rtlCol="0"/>
          <a:lstStyle/>
          <a:p>
            <a:pPr algn="l" rtl="0"/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85800" y="4419600"/>
            <a:ext cx="10210800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algn="ctr" rtl="0">
              <a:lnSpc>
                <a:spcPct val="100000"/>
              </a:lnSpc>
              <a:spcBef>
                <a:spcPts val="100"/>
              </a:spcBef>
            </a:pPr>
            <a:r>
              <a:rPr lang="en-US" sz="3000" b="1" spc="-10" dirty="0">
                <a:latin typeface="Calibri"/>
                <a:cs typeface="Calibri"/>
              </a:rPr>
              <a:t>MULTI-PURPOSE CASH ASSISTANCE (MPCA) DESIGN IN MALI 2023</a:t>
            </a:r>
            <a:endParaRPr sz="3000" dirty="0">
              <a:latin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AAA3DC-D80C-45CE-9C90-7C0B39F284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070991"/>
            <a:ext cx="5334000" cy="203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9942" y="2047443"/>
            <a:ext cx="7598258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 rtl="0">
              <a:lnSpc>
                <a:spcPct val="100000"/>
              </a:lnSpc>
              <a:spcBef>
                <a:spcPts val="100"/>
              </a:spcBef>
            </a:pPr>
            <a:r>
              <a:rPr lang="en-US" spc="-5" dirty="0"/>
              <a:t>THANK YOU</a:t>
            </a:r>
            <a:endParaRPr spc="-130" dirty="0"/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933" y="381000"/>
            <a:ext cx="8273415" cy="51744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fr-FR" sz="3200" spc="-5" dirty="0">
                <a:solidFill>
                  <a:schemeClr val="accent1"/>
                </a:solidFill>
              </a:rPr>
              <a:t>MULTI-PURPOSE CASH ASSISTANCE (MPCA)</a:t>
            </a:r>
            <a:endParaRPr sz="3200" dirty="0">
              <a:solidFill>
                <a:schemeClr val="accent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3404" y="1295400"/>
            <a:ext cx="8518284" cy="3647922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 rtl="0">
              <a:lnSpc>
                <a:spcPct val="90000"/>
              </a:lnSpc>
              <a:spcBef>
                <a:spcPts val="430"/>
              </a:spcBef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MPCA – 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Distribution method designed to meet the basic needs of affected populations as part of a humanitarian response. 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Because it is multi-purpose, it is the simplest and most direct method of meeting the needs of crisis-affected communities, such as food, shelter, NFI, rent, water and so on. It is both unconditional and non-restrictive. (CWG)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  <p:sp>
        <p:nvSpPr>
          <p:cNvPr id="11" name="object 3">
            <a:extLst>
              <a:ext uri="{FF2B5EF4-FFF2-40B4-BE49-F238E27FC236}">
                <a16:creationId xmlns:a16="http://schemas.microsoft.com/office/drawing/2014/main" id="{F7C15D78-35C1-F163-D4B5-8899D22BD34E}"/>
              </a:ext>
            </a:extLst>
          </p:cNvPr>
          <p:cNvSpPr txBox="1"/>
          <p:nvPr/>
        </p:nvSpPr>
        <p:spPr>
          <a:xfrm>
            <a:off x="457200" y="5224594"/>
            <a:ext cx="8518284" cy="1218539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Arial" panose="020B0604020202020204" pitchFamily="34" charset="0"/>
              <a:buChar char="•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 Mali, MPCA is implemented in the form of Cash, e-money, Mobile-money, Debit cards or Vouchers redeemable at local businesses.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4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" y="732772"/>
            <a:ext cx="8736800" cy="660437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430"/>
              </a:spcBef>
            </a:pPr>
            <a:endParaRPr lang="fr-FR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3F27A246-9765-F180-7B6B-BBC35CFA55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52400"/>
            <a:ext cx="9892147" cy="66294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D12A6266-662F-550D-2397-E1DEB95225E7}"/>
              </a:ext>
            </a:extLst>
          </p:cNvPr>
          <p:cNvSpPr/>
          <p:nvPr/>
        </p:nvSpPr>
        <p:spPr>
          <a:xfrm>
            <a:off x="990600" y="3606950"/>
            <a:ext cx="914400" cy="12685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2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81000"/>
            <a:ext cx="6564540" cy="51744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fr-FR" sz="3200" b="1" dirty="0">
                <a:solidFill>
                  <a:schemeClr val="accent1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 FROM KEY DONORS</a:t>
            </a:r>
            <a:endParaRPr sz="3200" dirty="0">
              <a:solidFill>
                <a:schemeClr val="accent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3491" y="1905000"/>
            <a:ext cx="8549934" cy="1717137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r>
              <a:rPr lang="fr-FR" sz="3600" b="0" i="0" dirty="0">
                <a:solidFill>
                  <a:srgbClr val="3C40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USAID/BHA and ECHO support MPCA in Mali and </a:t>
            </a:r>
            <a:r>
              <a:rPr lang="fr-FR" sz="3600" b="0" i="0" dirty="0" err="1">
                <a:solidFill>
                  <a:srgbClr val="3C40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its</a:t>
            </a:r>
            <a:r>
              <a:rPr lang="fr-FR" sz="3600" b="0" i="0" dirty="0">
                <a:solidFill>
                  <a:srgbClr val="3C40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600" b="0" i="0" dirty="0" err="1">
                <a:solidFill>
                  <a:srgbClr val="3C40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integration</a:t>
            </a:r>
            <a:r>
              <a:rPr lang="fr-FR" sz="3600" b="0" i="0" dirty="0">
                <a:solidFill>
                  <a:srgbClr val="3C404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 HRP</a:t>
            </a:r>
          </a:p>
          <a:p>
            <a:pPr marL="457200" indent="-457200" algn="justLow">
              <a:buFont typeface="Wingdings" panose="05000000000000000000" pitchFamily="2" charset="2"/>
              <a:buChar char="q"/>
            </a:pPr>
            <a:endParaRPr lang="fr-FR" sz="3600" b="0" i="0" dirty="0">
              <a:solidFill>
                <a:srgbClr val="3C4043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32477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762000"/>
            <a:ext cx="9525000" cy="51744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fr-FR" sz="3200" spc="-5" dirty="0">
                <a:solidFill>
                  <a:schemeClr val="accent1"/>
                </a:solidFill>
              </a:rPr>
              <a:t>CHALLENGES IN IMPLEMENTING THE MPCA IN MALI</a:t>
            </a:r>
            <a:endParaRPr sz="3200" dirty="0">
              <a:solidFill>
                <a:schemeClr val="accent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905000"/>
            <a:ext cx="8518284" cy="3077509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Security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risks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(restrictions,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presence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armed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groups)</a:t>
            </a:r>
          </a:p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Difficult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humanitarian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access</a:t>
            </a: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 marR="5080" algn="justLow" rtl="0">
              <a:lnSpc>
                <a:spcPct val="90000"/>
              </a:lnSpc>
              <a:spcBef>
                <a:spcPts val="430"/>
              </a:spcBef>
            </a:pP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Financial services providers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charging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high rates</a:t>
            </a:r>
          </a:p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Low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Market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instability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volatility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/inflation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214206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304800"/>
            <a:ext cx="5606415" cy="540661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ctr" rtl="0">
              <a:lnSpc>
                <a:spcPts val="3460"/>
              </a:lnSpc>
              <a:spcBef>
                <a:spcPts val="535"/>
              </a:spcBef>
            </a:pPr>
            <a:r>
              <a:rPr lang="fr-FR" sz="4000" spc="-5" dirty="0">
                <a:solidFill>
                  <a:schemeClr val="accent1"/>
                </a:solidFill>
              </a:rPr>
              <a:t>BENEFITS (CWG)</a:t>
            </a:r>
            <a:endParaRPr sz="4000" dirty="0">
              <a:solidFill>
                <a:schemeClr val="accent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5800" y="1623157"/>
            <a:ext cx="8736800" cy="384079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Cost-effectiveness: MPCA is probably cheaper and quicker than in-kind distributions.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en-US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Freedom of choice: MPCA allows spending according to priorities.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en-US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Multiplier: MPCA has beneficial effects on local markets.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en-US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Flexibility: MPCA can be spent on both food and non-food items.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en-US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Empowerment: Contributes to improving the status of women and marginalized groups.</a:t>
            </a:r>
            <a:endParaRPr lang="fr-FR" sz="20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0768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85800"/>
            <a:ext cx="7620000" cy="989502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ctr" rtl="0">
              <a:lnSpc>
                <a:spcPts val="3460"/>
              </a:lnSpc>
              <a:spcBef>
                <a:spcPts val="535"/>
              </a:spcBef>
            </a:pPr>
            <a:r>
              <a:rPr lang="en-US" sz="4000" dirty="0">
                <a:solidFill>
                  <a:schemeClr val="accent1"/>
                </a:solidFill>
              </a:rPr>
              <a:t>MPCA INTEGRATION IN HRP 2024 (ICCG Agreement)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0337" y="2209800"/>
            <a:ext cx="8518284" cy="3311419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promote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 multi-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responses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 (Protection, Shelter/NFI, </a:t>
            </a:r>
            <a:r>
              <a:rPr lang="fr-FR" sz="3200" dirty="0" err="1">
                <a:latin typeface="Calibri" panose="020F0502020204030204" pitchFamily="34" charset="0"/>
                <a:cs typeface="Calibri" panose="020F0502020204030204" pitchFamily="34" charset="0"/>
              </a:rPr>
              <a:t>Health</a:t>
            </a: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, Education, WASH, Food Security, Nutrition).</a:t>
            </a:r>
          </a:p>
          <a:p>
            <a:pPr marL="12700" marR="5080" algn="just" rtl="0">
              <a:lnSpc>
                <a:spcPct val="90000"/>
              </a:lnSpc>
              <a:spcBef>
                <a:spcPts val="430"/>
              </a:spcBef>
            </a:pP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  <a:t>Target: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To be extracted from the number of targeted populations (not from the PIN) </a:t>
            </a:r>
            <a:endParaRPr lang="fr-FR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685800"/>
            <a:ext cx="4343400" cy="51744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fr-FR" sz="3200" spc="-5" dirty="0">
                <a:solidFill>
                  <a:schemeClr val="accent1"/>
                </a:solidFill>
              </a:rPr>
              <a:t>MPCA BUDGET</a:t>
            </a:r>
            <a:endParaRPr sz="3200" dirty="0">
              <a:solidFill>
                <a:schemeClr val="accent1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905000"/>
            <a:ext cx="8518284" cy="1708929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ICCG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Recommendation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Each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Cluster to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allocate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minimum of 7.5% of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their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target</a:t>
            </a: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 for MPCA. </a:t>
            </a: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endParaRPr lang="fr-F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9900" marR="5080" indent="-457200" algn="just" rtl="0">
              <a:lnSpc>
                <a:spcPct val="90000"/>
              </a:lnSpc>
              <a:spcBef>
                <a:spcPts val="430"/>
              </a:spcBef>
              <a:buFont typeface="Wingdings" panose="05000000000000000000" pitchFamily="2" charset="2"/>
              <a:buChar char="q"/>
            </a:pPr>
            <a:r>
              <a:rPr lang="fr-FR" sz="2800" dirty="0">
                <a:latin typeface="Calibri" panose="020F0502020204030204" pitchFamily="34" charset="0"/>
                <a:cs typeface="Calibri" panose="020F0502020204030204" pitchFamily="34" charset="0"/>
              </a:rPr>
              <a:t>MPCA Budget = Min7.5% Target * MEB 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24501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394" y="152400"/>
            <a:ext cx="3490595" cy="100283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en-US" sz="3200" b="1" spc="-5" dirty="0">
                <a:latin typeface="Calibri"/>
                <a:cs typeface="Calibri"/>
              </a:rPr>
              <a:t>HRP 2024 – MALI</a:t>
            </a:r>
          </a:p>
          <a:p>
            <a:pPr marL="12700" marR="5080" algn="l" rtl="0">
              <a:lnSpc>
                <a:spcPts val="3460"/>
              </a:lnSpc>
              <a:spcBef>
                <a:spcPts val="535"/>
              </a:spcBef>
            </a:pPr>
            <a:r>
              <a:rPr lang="en-US" sz="2500" b="1" spc="-5" dirty="0">
                <a:latin typeface="Calibri"/>
                <a:cs typeface="Calibri"/>
              </a:rPr>
              <a:t>Financial Requirements</a:t>
            </a:r>
            <a:endParaRPr sz="25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05049" y="0"/>
            <a:ext cx="3287395" cy="6858000"/>
            <a:chOff x="8905049" y="0"/>
            <a:chExt cx="3287395" cy="6858000"/>
          </a:xfrm>
        </p:grpSpPr>
        <p:sp>
          <p:nvSpPr>
            <p:cNvPr id="5" name="object 5"/>
            <p:cNvSpPr/>
            <p:nvPr/>
          </p:nvSpPr>
          <p:spPr>
            <a:xfrm>
              <a:off x="10088879" y="0"/>
              <a:ext cx="2103120" cy="6858000"/>
            </a:xfrm>
            <a:custGeom>
              <a:avLst/>
              <a:gdLst/>
              <a:ahLst/>
              <a:cxnLst/>
              <a:rect l="l" t="t" r="r" b="b"/>
              <a:pathLst>
                <a:path w="2103120" h="6858000">
                  <a:moveTo>
                    <a:pt x="210312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2103120" y="6858000"/>
                  </a:lnTo>
                  <a:lnTo>
                    <a:pt x="2103120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1069848" y="0"/>
                  </a:moveTo>
                  <a:lnTo>
                    <a:pt x="1022197" y="1042"/>
                  </a:lnTo>
                  <a:lnTo>
                    <a:pt x="975079" y="4141"/>
                  </a:lnTo>
                  <a:lnTo>
                    <a:pt x="928538" y="9252"/>
                  </a:lnTo>
                  <a:lnTo>
                    <a:pt x="882618" y="16332"/>
                  </a:lnTo>
                  <a:lnTo>
                    <a:pt x="837361" y="25337"/>
                  </a:lnTo>
                  <a:lnTo>
                    <a:pt x="792812" y="36225"/>
                  </a:lnTo>
                  <a:lnTo>
                    <a:pt x="749014" y="48951"/>
                  </a:lnTo>
                  <a:lnTo>
                    <a:pt x="706010" y="63472"/>
                  </a:lnTo>
                  <a:lnTo>
                    <a:pt x="663844" y="79745"/>
                  </a:lnTo>
                  <a:lnTo>
                    <a:pt x="622559" y="97725"/>
                  </a:lnTo>
                  <a:lnTo>
                    <a:pt x="582199" y="117370"/>
                  </a:lnTo>
                  <a:lnTo>
                    <a:pt x="542808" y="138636"/>
                  </a:lnTo>
                  <a:lnTo>
                    <a:pt x="504428" y="161480"/>
                  </a:lnTo>
                  <a:lnTo>
                    <a:pt x="467104" y="185857"/>
                  </a:lnTo>
                  <a:lnTo>
                    <a:pt x="430879" y="211725"/>
                  </a:lnTo>
                  <a:lnTo>
                    <a:pt x="395796" y="239040"/>
                  </a:lnTo>
                  <a:lnTo>
                    <a:pt x="361899" y="267758"/>
                  </a:lnTo>
                  <a:lnTo>
                    <a:pt x="329231" y="297837"/>
                  </a:lnTo>
                  <a:lnTo>
                    <a:pt x="297837" y="329231"/>
                  </a:lnTo>
                  <a:lnTo>
                    <a:pt x="267758" y="361899"/>
                  </a:lnTo>
                  <a:lnTo>
                    <a:pt x="239040" y="395796"/>
                  </a:lnTo>
                  <a:lnTo>
                    <a:pt x="211725" y="430879"/>
                  </a:lnTo>
                  <a:lnTo>
                    <a:pt x="185857" y="467104"/>
                  </a:lnTo>
                  <a:lnTo>
                    <a:pt x="161480" y="504428"/>
                  </a:lnTo>
                  <a:lnTo>
                    <a:pt x="138636" y="542808"/>
                  </a:lnTo>
                  <a:lnTo>
                    <a:pt x="117370" y="582199"/>
                  </a:lnTo>
                  <a:lnTo>
                    <a:pt x="97725" y="622559"/>
                  </a:lnTo>
                  <a:lnTo>
                    <a:pt x="79745" y="663844"/>
                  </a:lnTo>
                  <a:lnTo>
                    <a:pt x="63472" y="706010"/>
                  </a:lnTo>
                  <a:lnTo>
                    <a:pt x="48951" y="749014"/>
                  </a:lnTo>
                  <a:lnTo>
                    <a:pt x="36225" y="792812"/>
                  </a:lnTo>
                  <a:lnTo>
                    <a:pt x="25337" y="837361"/>
                  </a:lnTo>
                  <a:lnTo>
                    <a:pt x="16332" y="882618"/>
                  </a:lnTo>
                  <a:lnTo>
                    <a:pt x="9252" y="928538"/>
                  </a:lnTo>
                  <a:lnTo>
                    <a:pt x="4141" y="975079"/>
                  </a:lnTo>
                  <a:lnTo>
                    <a:pt x="1042" y="1022197"/>
                  </a:lnTo>
                  <a:lnTo>
                    <a:pt x="0" y="1069848"/>
                  </a:lnTo>
                  <a:lnTo>
                    <a:pt x="1042" y="1117498"/>
                  </a:lnTo>
                  <a:lnTo>
                    <a:pt x="4141" y="1164616"/>
                  </a:lnTo>
                  <a:lnTo>
                    <a:pt x="9252" y="1211157"/>
                  </a:lnTo>
                  <a:lnTo>
                    <a:pt x="16332" y="1257077"/>
                  </a:lnTo>
                  <a:lnTo>
                    <a:pt x="25337" y="1302334"/>
                  </a:lnTo>
                  <a:lnTo>
                    <a:pt x="36225" y="1346883"/>
                  </a:lnTo>
                  <a:lnTo>
                    <a:pt x="48951" y="1390681"/>
                  </a:lnTo>
                  <a:lnTo>
                    <a:pt x="63472" y="1433685"/>
                  </a:lnTo>
                  <a:lnTo>
                    <a:pt x="79745" y="1475851"/>
                  </a:lnTo>
                  <a:lnTo>
                    <a:pt x="97725" y="1517136"/>
                  </a:lnTo>
                  <a:lnTo>
                    <a:pt x="117370" y="1557496"/>
                  </a:lnTo>
                  <a:lnTo>
                    <a:pt x="138636" y="1596887"/>
                  </a:lnTo>
                  <a:lnTo>
                    <a:pt x="161480" y="1635267"/>
                  </a:lnTo>
                  <a:lnTo>
                    <a:pt x="185857" y="1672591"/>
                  </a:lnTo>
                  <a:lnTo>
                    <a:pt x="211725" y="1708816"/>
                  </a:lnTo>
                  <a:lnTo>
                    <a:pt x="239040" y="1743899"/>
                  </a:lnTo>
                  <a:lnTo>
                    <a:pt x="267758" y="1777796"/>
                  </a:lnTo>
                  <a:lnTo>
                    <a:pt x="297837" y="1810464"/>
                  </a:lnTo>
                  <a:lnTo>
                    <a:pt x="329231" y="1841858"/>
                  </a:lnTo>
                  <a:lnTo>
                    <a:pt x="361899" y="1871937"/>
                  </a:lnTo>
                  <a:lnTo>
                    <a:pt x="395796" y="1900655"/>
                  </a:lnTo>
                  <a:lnTo>
                    <a:pt x="430879" y="1927970"/>
                  </a:lnTo>
                  <a:lnTo>
                    <a:pt x="467104" y="1953838"/>
                  </a:lnTo>
                  <a:lnTo>
                    <a:pt x="504428" y="1978215"/>
                  </a:lnTo>
                  <a:lnTo>
                    <a:pt x="542808" y="2001059"/>
                  </a:lnTo>
                  <a:lnTo>
                    <a:pt x="582199" y="2022325"/>
                  </a:lnTo>
                  <a:lnTo>
                    <a:pt x="622559" y="2041970"/>
                  </a:lnTo>
                  <a:lnTo>
                    <a:pt x="663844" y="2059950"/>
                  </a:lnTo>
                  <a:lnTo>
                    <a:pt x="706010" y="2076223"/>
                  </a:lnTo>
                  <a:lnTo>
                    <a:pt x="749014" y="2090744"/>
                  </a:lnTo>
                  <a:lnTo>
                    <a:pt x="792812" y="2103470"/>
                  </a:lnTo>
                  <a:lnTo>
                    <a:pt x="837361" y="2114358"/>
                  </a:lnTo>
                  <a:lnTo>
                    <a:pt x="882618" y="2123363"/>
                  </a:lnTo>
                  <a:lnTo>
                    <a:pt x="928538" y="2130443"/>
                  </a:lnTo>
                  <a:lnTo>
                    <a:pt x="975079" y="2135554"/>
                  </a:lnTo>
                  <a:lnTo>
                    <a:pt x="1022197" y="2138653"/>
                  </a:lnTo>
                  <a:lnTo>
                    <a:pt x="1069848" y="2139696"/>
                  </a:lnTo>
                  <a:lnTo>
                    <a:pt x="1117498" y="2138653"/>
                  </a:lnTo>
                  <a:lnTo>
                    <a:pt x="1164616" y="2135554"/>
                  </a:lnTo>
                  <a:lnTo>
                    <a:pt x="1211157" y="2130443"/>
                  </a:lnTo>
                  <a:lnTo>
                    <a:pt x="1257077" y="2123363"/>
                  </a:lnTo>
                  <a:lnTo>
                    <a:pt x="1302334" y="2114358"/>
                  </a:lnTo>
                  <a:lnTo>
                    <a:pt x="1346883" y="2103470"/>
                  </a:lnTo>
                  <a:lnTo>
                    <a:pt x="1390681" y="2090744"/>
                  </a:lnTo>
                  <a:lnTo>
                    <a:pt x="1433685" y="2076223"/>
                  </a:lnTo>
                  <a:lnTo>
                    <a:pt x="1475851" y="2059950"/>
                  </a:lnTo>
                  <a:lnTo>
                    <a:pt x="1517136" y="2041970"/>
                  </a:lnTo>
                  <a:lnTo>
                    <a:pt x="1557496" y="2022325"/>
                  </a:lnTo>
                  <a:lnTo>
                    <a:pt x="1596887" y="2001059"/>
                  </a:lnTo>
                  <a:lnTo>
                    <a:pt x="1635267" y="1978215"/>
                  </a:lnTo>
                  <a:lnTo>
                    <a:pt x="1672591" y="1953838"/>
                  </a:lnTo>
                  <a:lnTo>
                    <a:pt x="1708816" y="1927970"/>
                  </a:lnTo>
                  <a:lnTo>
                    <a:pt x="1743899" y="1900655"/>
                  </a:lnTo>
                  <a:lnTo>
                    <a:pt x="1777796" y="1871937"/>
                  </a:lnTo>
                  <a:lnTo>
                    <a:pt x="1810464" y="1841858"/>
                  </a:lnTo>
                  <a:lnTo>
                    <a:pt x="1841858" y="1810464"/>
                  </a:lnTo>
                  <a:lnTo>
                    <a:pt x="1871937" y="1777796"/>
                  </a:lnTo>
                  <a:lnTo>
                    <a:pt x="1900655" y="1743899"/>
                  </a:lnTo>
                  <a:lnTo>
                    <a:pt x="1927970" y="1708816"/>
                  </a:lnTo>
                  <a:lnTo>
                    <a:pt x="1953838" y="1672591"/>
                  </a:lnTo>
                  <a:lnTo>
                    <a:pt x="1978215" y="1635267"/>
                  </a:lnTo>
                  <a:lnTo>
                    <a:pt x="2001059" y="1596887"/>
                  </a:lnTo>
                  <a:lnTo>
                    <a:pt x="2022325" y="1557496"/>
                  </a:lnTo>
                  <a:lnTo>
                    <a:pt x="2041970" y="1517136"/>
                  </a:lnTo>
                  <a:lnTo>
                    <a:pt x="2059950" y="1475851"/>
                  </a:lnTo>
                  <a:lnTo>
                    <a:pt x="2076223" y="1433685"/>
                  </a:lnTo>
                  <a:lnTo>
                    <a:pt x="2090744" y="1390681"/>
                  </a:lnTo>
                  <a:lnTo>
                    <a:pt x="2103470" y="1346883"/>
                  </a:lnTo>
                  <a:lnTo>
                    <a:pt x="2114358" y="1302334"/>
                  </a:lnTo>
                  <a:lnTo>
                    <a:pt x="2123363" y="1257077"/>
                  </a:lnTo>
                  <a:lnTo>
                    <a:pt x="2130443" y="1211157"/>
                  </a:lnTo>
                  <a:lnTo>
                    <a:pt x="2135554" y="1164616"/>
                  </a:lnTo>
                  <a:lnTo>
                    <a:pt x="2138653" y="1117498"/>
                  </a:lnTo>
                  <a:lnTo>
                    <a:pt x="2139696" y="1069848"/>
                  </a:lnTo>
                  <a:lnTo>
                    <a:pt x="2138653" y="1022197"/>
                  </a:lnTo>
                  <a:lnTo>
                    <a:pt x="2135554" y="975079"/>
                  </a:lnTo>
                  <a:lnTo>
                    <a:pt x="2130443" y="928538"/>
                  </a:lnTo>
                  <a:lnTo>
                    <a:pt x="2123363" y="882618"/>
                  </a:lnTo>
                  <a:lnTo>
                    <a:pt x="2114358" y="837361"/>
                  </a:lnTo>
                  <a:lnTo>
                    <a:pt x="2103470" y="792812"/>
                  </a:lnTo>
                  <a:lnTo>
                    <a:pt x="2090744" y="749014"/>
                  </a:lnTo>
                  <a:lnTo>
                    <a:pt x="2076223" y="706010"/>
                  </a:lnTo>
                  <a:lnTo>
                    <a:pt x="2059950" y="663844"/>
                  </a:lnTo>
                  <a:lnTo>
                    <a:pt x="2041970" y="622559"/>
                  </a:lnTo>
                  <a:lnTo>
                    <a:pt x="2022325" y="582199"/>
                  </a:lnTo>
                  <a:lnTo>
                    <a:pt x="2001059" y="542808"/>
                  </a:lnTo>
                  <a:lnTo>
                    <a:pt x="1978215" y="504428"/>
                  </a:lnTo>
                  <a:lnTo>
                    <a:pt x="1953838" y="467104"/>
                  </a:lnTo>
                  <a:lnTo>
                    <a:pt x="1927970" y="430879"/>
                  </a:lnTo>
                  <a:lnTo>
                    <a:pt x="1900655" y="395796"/>
                  </a:lnTo>
                  <a:lnTo>
                    <a:pt x="1871937" y="361899"/>
                  </a:lnTo>
                  <a:lnTo>
                    <a:pt x="1841858" y="329231"/>
                  </a:lnTo>
                  <a:lnTo>
                    <a:pt x="1810464" y="297837"/>
                  </a:lnTo>
                  <a:lnTo>
                    <a:pt x="1777796" y="267758"/>
                  </a:lnTo>
                  <a:lnTo>
                    <a:pt x="1743899" y="239040"/>
                  </a:lnTo>
                  <a:lnTo>
                    <a:pt x="1708816" y="211725"/>
                  </a:lnTo>
                  <a:lnTo>
                    <a:pt x="1672591" y="185857"/>
                  </a:lnTo>
                  <a:lnTo>
                    <a:pt x="1635267" y="161480"/>
                  </a:lnTo>
                  <a:lnTo>
                    <a:pt x="1596887" y="138636"/>
                  </a:lnTo>
                  <a:lnTo>
                    <a:pt x="1557496" y="117370"/>
                  </a:lnTo>
                  <a:lnTo>
                    <a:pt x="1517136" y="97725"/>
                  </a:lnTo>
                  <a:lnTo>
                    <a:pt x="1475851" y="79745"/>
                  </a:lnTo>
                  <a:lnTo>
                    <a:pt x="1433685" y="63472"/>
                  </a:lnTo>
                  <a:lnTo>
                    <a:pt x="1390681" y="48951"/>
                  </a:lnTo>
                  <a:lnTo>
                    <a:pt x="1346883" y="36225"/>
                  </a:lnTo>
                  <a:lnTo>
                    <a:pt x="1302334" y="25337"/>
                  </a:lnTo>
                  <a:lnTo>
                    <a:pt x="1257077" y="16332"/>
                  </a:lnTo>
                  <a:lnTo>
                    <a:pt x="1211157" y="9252"/>
                  </a:lnTo>
                  <a:lnTo>
                    <a:pt x="1164616" y="4141"/>
                  </a:lnTo>
                  <a:lnTo>
                    <a:pt x="1117498" y="1042"/>
                  </a:lnTo>
                  <a:lnTo>
                    <a:pt x="106984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916161" y="2359914"/>
              <a:ext cx="2139950" cy="2139950"/>
            </a:xfrm>
            <a:custGeom>
              <a:avLst/>
              <a:gdLst/>
              <a:ahLst/>
              <a:cxnLst/>
              <a:rect l="l" t="t" r="r" b="b"/>
              <a:pathLst>
                <a:path w="2139950" h="2139950">
                  <a:moveTo>
                    <a:pt x="0" y="1069848"/>
                  </a:moveTo>
                  <a:lnTo>
                    <a:pt x="1042" y="1022197"/>
                  </a:lnTo>
                  <a:lnTo>
                    <a:pt x="4141" y="975079"/>
                  </a:lnTo>
                  <a:lnTo>
                    <a:pt x="9252" y="928538"/>
                  </a:lnTo>
                  <a:lnTo>
                    <a:pt x="16332" y="882618"/>
                  </a:lnTo>
                  <a:lnTo>
                    <a:pt x="25337" y="837361"/>
                  </a:lnTo>
                  <a:lnTo>
                    <a:pt x="36225" y="792812"/>
                  </a:lnTo>
                  <a:lnTo>
                    <a:pt x="48951" y="749014"/>
                  </a:lnTo>
                  <a:lnTo>
                    <a:pt x="63472" y="706010"/>
                  </a:lnTo>
                  <a:lnTo>
                    <a:pt x="79745" y="663844"/>
                  </a:lnTo>
                  <a:lnTo>
                    <a:pt x="97725" y="622559"/>
                  </a:lnTo>
                  <a:lnTo>
                    <a:pt x="117370" y="582199"/>
                  </a:lnTo>
                  <a:lnTo>
                    <a:pt x="138636" y="542808"/>
                  </a:lnTo>
                  <a:lnTo>
                    <a:pt x="161480" y="504428"/>
                  </a:lnTo>
                  <a:lnTo>
                    <a:pt x="185857" y="467104"/>
                  </a:lnTo>
                  <a:lnTo>
                    <a:pt x="211725" y="430879"/>
                  </a:lnTo>
                  <a:lnTo>
                    <a:pt x="239040" y="395796"/>
                  </a:lnTo>
                  <a:lnTo>
                    <a:pt x="267758" y="361899"/>
                  </a:lnTo>
                  <a:lnTo>
                    <a:pt x="297837" y="329231"/>
                  </a:lnTo>
                  <a:lnTo>
                    <a:pt x="329231" y="297837"/>
                  </a:lnTo>
                  <a:lnTo>
                    <a:pt x="361899" y="267758"/>
                  </a:lnTo>
                  <a:lnTo>
                    <a:pt x="395796" y="239040"/>
                  </a:lnTo>
                  <a:lnTo>
                    <a:pt x="430879" y="211725"/>
                  </a:lnTo>
                  <a:lnTo>
                    <a:pt x="467104" y="185857"/>
                  </a:lnTo>
                  <a:lnTo>
                    <a:pt x="504428" y="161480"/>
                  </a:lnTo>
                  <a:lnTo>
                    <a:pt x="542808" y="138636"/>
                  </a:lnTo>
                  <a:lnTo>
                    <a:pt x="582199" y="117370"/>
                  </a:lnTo>
                  <a:lnTo>
                    <a:pt x="622559" y="97725"/>
                  </a:lnTo>
                  <a:lnTo>
                    <a:pt x="663844" y="79745"/>
                  </a:lnTo>
                  <a:lnTo>
                    <a:pt x="706010" y="63472"/>
                  </a:lnTo>
                  <a:lnTo>
                    <a:pt x="749014" y="48951"/>
                  </a:lnTo>
                  <a:lnTo>
                    <a:pt x="792812" y="36225"/>
                  </a:lnTo>
                  <a:lnTo>
                    <a:pt x="837361" y="25337"/>
                  </a:lnTo>
                  <a:lnTo>
                    <a:pt x="882618" y="16332"/>
                  </a:lnTo>
                  <a:lnTo>
                    <a:pt x="928538" y="9252"/>
                  </a:lnTo>
                  <a:lnTo>
                    <a:pt x="975079" y="4141"/>
                  </a:lnTo>
                  <a:lnTo>
                    <a:pt x="1022197" y="1042"/>
                  </a:lnTo>
                  <a:lnTo>
                    <a:pt x="1069848" y="0"/>
                  </a:lnTo>
                  <a:lnTo>
                    <a:pt x="1117498" y="1042"/>
                  </a:lnTo>
                  <a:lnTo>
                    <a:pt x="1164616" y="4141"/>
                  </a:lnTo>
                  <a:lnTo>
                    <a:pt x="1211157" y="9252"/>
                  </a:lnTo>
                  <a:lnTo>
                    <a:pt x="1257077" y="16332"/>
                  </a:lnTo>
                  <a:lnTo>
                    <a:pt x="1302334" y="25337"/>
                  </a:lnTo>
                  <a:lnTo>
                    <a:pt x="1346883" y="36225"/>
                  </a:lnTo>
                  <a:lnTo>
                    <a:pt x="1390681" y="48951"/>
                  </a:lnTo>
                  <a:lnTo>
                    <a:pt x="1433685" y="63472"/>
                  </a:lnTo>
                  <a:lnTo>
                    <a:pt x="1475851" y="79745"/>
                  </a:lnTo>
                  <a:lnTo>
                    <a:pt x="1517136" y="97725"/>
                  </a:lnTo>
                  <a:lnTo>
                    <a:pt x="1557496" y="117370"/>
                  </a:lnTo>
                  <a:lnTo>
                    <a:pt x="1596887" y="138636"/>
                  </a:lnTo>
                  <a:lnTo>
                    <a:pt x="1635267" y="161480"/>
                  </a:lnTo>
                  <a:lnTo>
                    <a:pt x="1672591" y="185857"/>
                  </a:lnTo>
                  <a:lnTo>
                    <a:pt x="1708816" y="211725"/>
                  </a:lnTo>
                  <a:lnTo>
                    <a:pt x="1743899" y="239040"/>
                  </a:lnTo>
                  <a:lnTo>
                    <a:pt x="1777796" y="267758"/>
                  </a:lnTo>
                  <a:lnTo>
                    <a:pt x="1810464" y="297837"/>
                  </a:lnTo>
                  <a:lnTo>
                    <a:pt x="1841858" y="329231"/>
                  </a:lnTo>
                  <a:lnTo>
                    <a:pt x="1871937" y="361899"/>
                  </a:lnTo>
                  <a:lnTo>
                    <a:pt x="1900655" y="395796"/>
                  </a:lnTo>
                  <a:lnTo>
                    <a:pt x="1927970" y="430879"/>
                  </a:lnTo>
                  <a:lnTo>
                    <a:pt x="1953838" y="467104"/>
                  </a:lnTo>
                  <a:lnTo>
                    <a:pt x="1978215" y="504428"/>
                  </a:lnTo>
                  <a:lnTo>
                    <a:pt x="2001059" y="542808"/>
                  </a:lnTo>
                  <a:lnTo>
                    <a:pt x="2022325" y="582199"/>
                  </a:lnTo>
                  <a:lnTo>
                    <a:pt x="2041970" y="622559"/>
                  </a:lnTo>
                  <a:lnTo>
                    <a:pt x="2059950" y="663844"/>
                  </a:lnTo>
                  <a:lnTo>
                    <a:pt x="2076223" y="706010"/>
                  </a:lnTo>
                  <a:lnTo>
                    <a:pt x="2090744" y="749014"/>
                  </a:lnTo>
                  <a:lnTo>
                    <a:pt x="2103470" y="792812"/>
                  </a:lnTo>
                  <a:lnTo>
                    <a:pt x="2114358" y="837361"/>
                  </a:lnTo>
                  <a:lnTo>
                    <a:pt x="2123363" y="882618"/>
                  </a:lnTo>
                  <a:lnTo>
                    <a:pt x="2130443" y="928538"/>
                  </a:lnTo>
                  <a:lnTo>
                    <a:pt x="2135554" y="975079"/>
                  </a:lnTo>
                  <a:lnTo>
                    <a:pt x="2138653" y="1022197"/>
                  </a:lnTo>
                  <a:lnTo>
                    <a:pt x="2139696" y="1069848"/>
                  </a:lnTo>
                  <a:lnTo>
                    <a:pt x="2138653" y="1117498"/>
                  </a:lnTo>
                  <a:lnTo>
                    <a:pt x="2135554" y="1164616"/>
                  </a:lnTo>
                  <a:lnTo>
                    <a:pt x="2130443" y="1211157"/>
                  </a:lnTo>
                  <a:lnTo>
                    <a:pt x="2123363" y="1257077"/>
                  </a:lnTo>
                  <a:lnTo>
                    <a:pt x="2114358" y="1302334"/>
                  </a:lnTo>
                  <a:lnTo>
                    <a:pt x="2103470" y="1346883"/>
                  </a:lnTo>
                  <a:lnTo>
                    <a:pt x="2090744" y="1390681"/>
                  </a:lnTo>
                  <a:lnTo>
                    <a:pt x="2076223" y="1433685"/>
                  </a:lnTo>
                  <a:lnTo>
                    <a:pt x="2059950" y="1475851"/>
                  </a:lnTo>
                  <a:lnTo>
                    <a:pt x="2041970" y="1517136"/>
                  </a:lnTo>
                  <a:lnTo>
                    <a:pt x="2022325" y="1557496"/>
                  </a:lnTo>
                  <a:lnTo>
                    <a:pt x="2001059" y="1596887"/>
                  </a:lnTo>
                  <a:lnTo>
                    <a:pt x="1978215" y="1635267"/>
                  </a:lnTo>
                  <a:lnTo>
                    <a:pt x="1953838" y="1672591"/>
                  </a:lnTo>
                  <a:lnTo>
                    <a:pt x="1927970" y="1708816"/>
                  </a:lnTo>
                  <a:lnTo>
                    <a:pt x="1900655" y="1743899"/>
                  </a:lnTo>
                  <a:lnTo>
                    <a:pt x="1871937" y="1777796"/>
                  </a:lnTo>
                  <a:lnTo>
                    <a:pt x="1841858" y="1810464"/>
                  </a:lnTo>
                  <a:lnTo>
                    <a:pt x="1810464" y="1841858"/>
                  </a:lnTo>
                  <a:lnTo>
                    <a:pt x="1777796" y="1871937"/>
                  </a:lnTo>
                  <a:lnTo>
                    <a:pt x="1743899" y="1900655"/>
                  </a:lnTo>
                  <a:lnTo>
                    <a:pt x="1708816" y="1927970"/>
                  </a:lnTo>
                  <a:lnTo>
                    <a:pt x="1672591" y="1953838"/>
                  </a:lnTo>
                  <a:lnTo>
                    <a:pt x="1635267" y="1978215"/>
                  </a:lnTo>
                  <a:lnTo>
                    <a:pt x="1596887" y="2001059"/>
                  </a:lnTo>
                  <a:lnTo>
                    <a:pt x="1557496" y="2022325"/>
                  </a:lnTo>
                  <a:lnTo>
                    <a:pt x="1517136" y="2041970"/>
                  </a:lnTo>
                  <a:lnTo>
                    <a:pt x="1475851" y="2059950"/>
                  </a:lnTo>
                  <a:lnTo>
                    <a:pt x="1433685" y="2076223"/>
                  </a:lnTo>
                  <a:lnTo>
                    <a:pt x="1390681" y="2090744"/>
                  </a:lnTo>
                  <a:lnTo>
                    <a:pt x="1346883" y="2103470"/>
                  </a:lnTo>
                  <a:lnTo>
                    <a:pt x="1302334" y="2114358"/>
                  </a:lnTo>
                  <a:lnTo>
                    <a:pt x="1257077" y="2123363"/>
                  </a:lnTo>
                  <a:lnTo>
                    <a:pt x="1211157" y="2130443"/>
                  </a:lnTo>
                  <a:lnTo>
                    <a:pt x="1164616" y="2135554"/>
                  </a:lnTo>
                  <a:lnTo>
                    <a:pt x="1117498" y="2138653"/>
                  </a:lnTo>
                  <a:lnTo>
                    <a:pt x="1069848" y="2139696"/>
                  </a:lnTo>
                  <a:lnTo>
                    <a:pt x="1022197" y="2138653"/>
                  </a:lnTo>
                  <a:lnTo>
                    <a:pt x="975079" y="2135554"/>
                  </a:lnTo>
                  <a:lnTo>
                    <a:pt x="928538" y="2130443"/>
                  </a:lnTo>
                  <a:lnTo>
                    <a:pt x="882618" y="2123363"/>
                  </a:lnTo>
                  <a:lnTo>
                    <a:pt x="837361" y="2114358"/>
                  </a:lnTo>
                  <a:lnTo>
                    <a:pt x="792812" y="2103470"/>
                  </a:lnTo>
                  <a:lnTo>
                    <a:pt x="749014" y="2090744"/>
                  </a:lnTo>
                  <a:lnTo>
                    <a:pt x="706010" y="2076223"/>
                  </a:lnTo>
                  <a:lnTo>
                    <a:pt x="663844" y="2059950"/>
                  </a:lnTo>
                  <a:lnTo>
                    <a:pt x="622559" y="2041970"/>
                  </a:lnTo>
                  <a:lnTo>
                    <a:pt x="582199" y="2022325"/>
                  </a:lnTo>
                  <a:lnTo>
                    <a:pt x="542808" y="2001059"/>
                  </a:lnTo>
                  <a:lnTo>
                    <a:pt x="504428" y="1978215"/>
                  </a:lnTo>
                  <a:lnTo>
                    <a:pt x="467104" y="1953838"/>
                  </a:lnTo>
                  <a:lnTo>
                    <a:pt x="430879" y="1927970"/>
                  </a:lnTo>
                  <a:lnTo>
                    <a:pt x="395796" y="1900655"/>
                  </a:lnTo>
                  <a:lnTo>
                    <a:pt x="361899" y="1871937"/>
                  </a:lnTo>
                  <a:lnTo>
                    <a:pt x="329231" y="1841858"/>
                  </a:lnTo>
                  <a:lnTo>
                    <a:pt x="297837" y="1810464"/>
                  </a:lnTo>
                  <a:lnTo>
                    <a:pt x="267758" y="1777796"/>
                  </a:lnTo>
                  <a:lnTo>
                    <a:pt x="239040" y="1743899"/>
                  </a:lnTo>
                  <a:lnTo>
                    <a:pt x="211725" y="1708816"/>
                  </a:lnTo>
                  <a:lnTo>
                    <a:pt x="185857" y="1672591"/>
                  </a:lnTo>
                  <a:lnTo>
                    <a:pt x="161480" y="1635267"/>
                  </a:lnTo>
                  <a:lnTo>
                    <a:pt x="138636" y="1596887"/>
                  </a:lnTo>
                  <a:lnTo>
                    <a:pt x="117370" y="1557496"/>
                  </a:lnTo>
                  <a:lnTo>
                    <a:pt x="97725" y="1517136"/>
                  </a:lnTo>
                  <a:lnTo>
                    <a:pt x="79745" y="1475851"/>
                  </a:lnTo>
                  <a:lnTo>
                    <a:pt x="63472" y="1433685"/>
                  </a:lnTo>
                  <a:lnTo>
                    <a:pt x="48951" y="1390681"/>
                  </a:lnTo>
                  <a:lnTo>
                    <a:pt x="36225" y="1346883"/>
                  </a:lnTo>
                  <a:lnTo>
                    <a:pt x="25337" y="1302334"/>
                  </a:lnTo>
                  <a:lnTo>
                    <a:pt x="16332" y="1257077"/>
                  </a:lnTo>
                  <a:lnTo>
                    <a:pt x="9252" y="1211157"/>
                  </a:lnTo>
                  <a:lnTo>
                    <a:pt x="4141" y="1164616"/>
                  </a:lnTo>
                  <a:lnTo>
                    <a:pt x="1042" y="1117498"/>
                  </a:lnTo>
                  <a:lnTo>
                    <a:pt x="0" y="1069848"/>
                  </a:lnTo>
                  <a:close/>
                </a:path>
              </a:pathLst>
            </a:custGeom>
            <a:ln w="22225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706236" y="0"/>
                  </a:move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3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458994"/>
                  </a:lnTo>
                  <a:lnTo>
                    <a:pt x="706236" y="458994"/>
                  </a:lnTo>
                  <a:lnTo>
                    <a:pt x="687955" y="455278"/>
                  </a:lnTo>
                  <a:lnTo>
                    <a:pt x="672984" y="445162"/>
                  </a:lnTo>
                  <a:lnTo>
                    <a:pt x="662869" y="430192"/>
                  </a:lnTo>
                  <a:lnTo>
                    <a:pt x="659154" y="411918"/>
                  </a:lnTo>
                  <a:lnTo>
                    <a:pt x="662869" y="393639"/>
                  </a:lnTo>
                  <a:lnTo>
                    <a:pt x="672984" y="378670"/>
                  </a:lnTo>
                  <a:lnTo>
                    <a:pt x="687955" y="368556"/>
                  </a:lnTo>
                  <a:lnTo>
                    <a:pt x="706236" y="364841"/>
                  </a:lnTo>
                  <a:lnTo>
                    <a:pt x="847464" y="364841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3" y="296084"/>
                  </a:lnTo>
                  <a:lnTo>
                    <a:pt x="823923" y="294227"/>
                  </a:ln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close/>
                </a:path>
                <a:path w="847725" h="706754">
                  <a:moveTo>
                    <a:pt x="847464" y="364841"/>
                  </a:moveTo>
                  <a:lnTo>
                    <a:pt x="706236" y="364841"/>
                  </a:lnTo>
                  <a:lnTo>
                    <a:pt x="724518" y="368556"/>
                  </a:lnTo>
                  <a:lnTo>
                    <a:pt x="739488" y="378670"/>
                  </a:lnTo>
                  <a:lnTo>
                    <a:pt x="749604" y="393639"/>
                  </a:lnTo>
                  <a:lnTo>
                    <a:pt x="753319" y="411918"/>
                  </a:lnTo>
                  <a:lnTo>
                    <a:pt x="749604" y="430192"/>
                  </a:lnTo>
                  <a:lnTo>
                    <a:pt x="739488" y="445162"/>
                  </a:lnTo>
                  <a:lnTo>
                    <a:pt x="724518" y="455278"/>
                  </a:lnTo>
                  <a:lnTo>
                    <a:pt x="706236" y="458994"/>
                  </a:lnTo>
                  <a:lnTo>
                    <a:pt x="847464" y="458994"/>
                  </a:lnTo>
                  <a:lnTo>
                    <a:pt x="847464" y="36484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239182" y="3435671"/>
              <a:ext cx="107896" cy="10788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586893" y="3077695"/>
              <a:ext cx="847725" cy="706755"/>
            </a:xfrm>
            <a:custGeom>
              <a:avLst/>
              <a:gdLst/>
              <a:ahLst/>
              <a:cxnLst/>
              <a:rect l="l" t="t" r="r" b="b"/>
              <a:pathLst>
                <a:path w="847725" h="706754">
                  <a:moveTo>
                    <a:pt x="823923" y="294227"/>
                  </a:moveTo>
                  <a:lnTo>
                    <a:pt x="800401" y="294227"/>
                  </a:lnTo>
                  <a:lnTo>
                    <a:pt x="800401" y="164767"/>
                  </a:lnTo>
                  <a:lnTo>
                    <a:pt x="796686" y="146488"/>
                  </a:lnTo>
                  <a:lnTo>
                    <a:pt x="786571" y="131519"/>
                  </a:lnTo>
                  <a:lnTo>
                    <a:pt x="771600" y="121405"/>
                  </a:lnTo>
                  <a:lnTo>
                    <a:pt x="753319" y="117690"/>
                  </a:lnTo>
                  <a:lnTo>
                    <a:pt x="94164" y="117690"/>
                  </a:lnTo>
                  <a:lnTo>
                    <a:pt x="85024" y="115833"/>
                  </a:lnTo>
                  <a:lnTo>
                    <a:pt x="77538" y="110776"/>
                  </a:lnTo>
                  <a:lnTo>
                    <a:pt x="72481" y="103292"/>
                  </a:lnTo>
                  <a:lnTo>
                    <a:pt x="70623" y="94152"/>
                  </a:lnTo>
                  <a:lnTo>
                    <a:pt x="72481" y="85013"/>
                  </a:lnTo>
                  <a:lnTo>
                    <a:pt x="77538" y="77528"/>
                  </a:lnTo>
                  <a:lnTo>
                    <a:pt x="85024" y="72471"/>
                  </a:lnTo>
                  <a:lnTo>
                    <a:pt x="94164" y="70614"/>
                  </a:lnTo>
                  <a:lnTo>
                    <a:pt x="753319" y="70614"/>
                  </a:lnTo>
                  <a:lnTo>
                    <a:pt x="753319" y="47076"/>
                  </a:lnTo>
                  <a:lnTo>
                    <a:pt x="749604" y="28797"/>
                  </a:lnTo>
                  <a:lnTo>
                    <a:pt x="739488" y="13828"/>
                  </a:lnTo>
                  <a:lnTo>
                    <a:pt x="724518" y="3714"/>
                  </a:lnTo>
                  <a:lnTo>
                    <a:pt x="706236" y="0"/>
                  </a:lnTo>
                  <a:lnTo>
                    <a:pt x="94164" y="0"/>
                  </a:lnTo>
                  <a:lnTo>
                    <a:pt x="57602" y="7429"/>
                  </a:lnTo>
                  <a:lnTo>
                    <a:pt x="27660" y="27657"/>
                  </a:lnTo>
                  <a:lnTo>
                    <a:pt x="7430" y="57594"/>
                  </a:lnTo>
                  <a:lnTo>
                    <a:pt x="0" y="94152"/>
                  </a:lnTo>
                  <a:lnTo>
                    <a:pt x="0" y="611992"/>
                  </a:lnTo>
                  <a:lnTo>
                    <a:pt x="7430" y="648548"/>
                  </a:lnTo>
                  <a:lnTo>
                    <a:pt x="27660" y="678483"/>
                  </a:lnTo>
                  <a:lnTo>
                    <a:pt x="57602" y="698707"/>
                  </a:lnTo>
                  <a:lnTo>
                    <a:pt x="94164" y="706135"/>
                  </a:lnTo>
                  <a:lnTo>
                    <a:pt x="753319" y="706135"/>
                  </a:lnTo>
                  <a:lnTo>
                    <a:pt x="771600" y="702421"/>
                  </a:lnTo>
                  <a:lnTo>
                    <a:pt x="786571" y="692308"/>
                  </a:lnTo>
                  <a:lnTo>
                    <a:pt x="796686" y="677342"/>
                  </a:lnTo>
                  <a:lnTo>
                    <a:pt x="800401" y="659069"/>
                  </a:lnTo>
                  <a:lnTo>
                    <a:pt x="800401" y="529599"/>
                  </a:lnTo>
                  <a:lnTo>
                    <a:pt x="823923" y="529599"/>
                  </a:lnTo>
                  <a:lnTo>
                    <a:pt x="833064" y="527743"/>
                  </a:lnTo>
                  <a:lnTo>
                    <a:pt x="840549" y="522689"/>
                  </a:lnTo>
                  <a:lnTo>
                    <a:pt x="845607" y="515208"/>
                  </a:lnTo>
                  <a:lnTo>
                    <a:pt x="847464" y="506070"/>
                  </a:lnTo>
                  <a:lnTo>
                    <a:pt x="847464" y="317765"/>
                  </a:lnTo>
                  <a:lnTo>
                    <a:pt x="845607" y="308625"/>
                  </a:lnTo>
                  <a:lnTo>
                    <a:pt x="840549" y="301141"/>
                  </a:lnTo>
                  <a:lnTo>
                    <a:pt x="833064" y="296084"/>
                  </a:lnTo>
                  <a:lnTo>
                    <a:pt x="823923" y="294227"/>
                  </a:lnTo>
                  <a:close/>
                </a:path>
              </a:pathLst>
            </a:custGeom>
            <a:ln w="13731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pPr algn="l" rtl="0"/>
              <a:endParaRPr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01E703A5-E13B-43AA-D27C-1CF96E618E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00200"/>
            <a:ext cx="9366488" cy="49530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305EF66-2534-223D-F054-624480DCDE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223342"/>
            <a:ext cx="5448580" cy="99700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E6D17DF-A316-EF43-418F-FE14A6FD9AF3}"/>
              </a:ext>
            </a:extLst>
          </p:cNvPr>
          <p:cNvSpPr/>
          <p:nvPr/>
        </p:nvSpPr>
        <p:spPr>
          <a:xfrm>
            <a:off x="609600" y="5867400"/>
            <a:ext cx="28194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0CD4BB-D25A-9D13-FF7A-90DD40DD7746}"/>
              </a:ext>
            </a:extLst>
          </p:cNvPr>
          <p:cNvSpPr txBox="1"/>
          <p:nvPr/>
        </p:nvSpPr>
        <p:spPr>
          <a:xfrm>
            <a:off x="164394" y="5181600"/>
            <a:ext cx="67380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/>
              <a:t>MPCA </a:t>
            </a:r>
            <a:r>
              <a:rPr lang="en-US" sz="1000" b="1" dirty="0">
                <a:solidFill>
                  <a:srgbClr val="FF0000"/>
                </a:solidFill>
              </a:rPr>
              <a:t>(11.5%)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7BC5555-1A3A-6891-93CF-61F8B5755A98}"/>
              </a:ext>
            </a:extLst>
          </p:cNvPr>
          <p:cNvCxnSpPr>
            <a:stCxn id="16" idx="2"/>
          </p:cNvCxnSpPr>
          <p:nvPr/>
        </p:nvCxnSpPr>
        <p:spPr>
          <a:xfrm>
            <a:off x="501297" y="5658654"/>
            <a:ext cx="336903" cy="208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A1B3EEC-E4D7-CAC9-08BB-699ACA391CEA}"/>
              </a:ext>
            </a:extLst>
          </p:cNvPr>
          <p:cNvSpPr/>
          <p:nvPr/>
        </p:nvSpPr>
        <p:spPr>
          <a:xfrm>
            <a:off x="533400" y="3581400"/>
            <a:ext cx="2819400" cy="3810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7CC1786-0DBC-2096-CB3F-B2DC9A8E8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3710966"/>
              </p:ext>
            </p:extLst>
          </p:nvPr>
        </p:nvGraphicFramePr>
        <p:xfrm>
          <a:off x="230195" y="1129378"/>
          <a:ext cx="3358991" cy="381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1231">
                  <a:extLst>
                    <a:ext uri="{9D8B030D-6E8A-4147-A177-3AD203B41FA5}">
                      <a16:colId xmlns:a16="http://schemas.microsoft.com/office/drawing/2014/main" val="774380155"/>
                    </a:ext>
                  </a:extLst>
                </a:gridCol>
                <a:gridCol w="1957760">
                  <a:extLst>
                    <a:ext uri="{9D8B030D-6E8A-4147-A177-3AD203B41FA5}">
                      <a16:colId xmlns:a16="http://schemas.microsoft.com/office/drawing/2014/main" val="331632754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50" dirty="0">
                          <a:effectLst/>
                        </a:rPr>
                        <a:t>        </a:t>
                      </a:r>
                      <a:r>
                        <a:rPr lang="fr-CA" sz="950" dirty="0">
                          <a:effectLst/>
                        </a:rPr>
                        <a:t>Budget Shelter/NFI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50">
                          <a:effectLst/>
                        </a:rPr>
                        <a:t>Budget MPCA (7.5%)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882985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950" dirty="0">
                          <a:effectLst/>
                        </a:rPr>
                        <a:t>        </a:t>
                      </a:r>
                      <a:r>
                        <a:rPr lang="fr-CA" sz="950" dirty="0">
                          <a:effectLst/>
                        </a:rPr>
                        <a:t>USD 30,900,000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CA" sz="950" dirty="0">
                          <a:effectLst/>
                        </a:rPr>
                        <a:t>USD 2,317,500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9004911"/>
                  </a:ext>
                </a:extLst>
              </a:tr>
            </a:tbl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4B96086C-C558-251B-30E9-DA9D8CC849D0}"/>
              </a:ext>
            </a:extLst>
          </p:cNvPr>
          <p:cNvSpPr/>
          <p:nvPr/>
        </p:nvSpPr>
        <p:spPr>
          <a:xfrm>
            <a:off x="230195" y="1129378"/>
            <a:ext cx="3358991" cy="4057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974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16864</TotalTime>
  <Words>322</Words>
  <Application>Microsoft Office PowerPoint</Application>
  <PresentationFormat>Widescreen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PowerPoint Presentation</vt:lpstr>
      <vt:lpstr>MULTI-PURPOSE CASH ASSISTANCE (MPCA)</vt:lpstr>
      <vt:lpstr>PowerPoint Presentation</vt:lpstr>
      <vt:lpstr>SUPPORT FROM KEY DONORS</vt:lpstr>
      <vt:lpstr>CHALLENGES IN IMPLEMENTING THE MPCA IN MALI</vt:lpstr>
      <vt:lpstr>BENEFITS (CWG)</vt:lpstr>
      <vt:lpstr>MPCA INTEGRATION IN HRP 2024 (ICCG Agreement)</vt:lpstr>
      <vt:lpstr>MPCA BUDGET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MULTI-PURPOSE CASH ASSISTANCE</dc:title>
  <dc:creator>Ayobamidele Ajayi</dc:creator>
  <cp:lastModifiedBy>Anicet Adjahossou</cp:lastModifiedBy>
  <cp:revision>7</cp:revision>
  <dcterms:created xsi:type="dcterms:W3CDTF">2023-10-17T07:04:37Z</dcterms:created>
  <dcterms:modified xsi:type="dcterms:W3CDTF">2024-02-29T11:08:39Z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2022-11-24T00:00:00Z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2023-10-17T00:00:00Z</vt:filetime>
  </property>
</Properties>
</file>